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A7F4"/>
    <a:srgbClr val="03F3ED"/>
    <a:srgbClr val="0C4196"/>
    <a:srgbClr val="FE76E7"/>
    <a:srgbClr val="18C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97746-4032-4F1C-8DDA-5479F153F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86F189-E8A1-47C0-98F5-EEAA4EF05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8C12B0-3842-4858-8C59-19999D9A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97A7BF-D4C5-4474-8E70-EAEBA7440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C8F0DA-1C2C-48AC-A61A-8B378BF87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50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228A0-4A79-4581-A847-C0A57256D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5F3C4A-ACDD-4036-AFA2-50371C67F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DF2E1B-345B-4CED-B02D-350657056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CC5031-2B3F-4778-996C-48172047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1A61C2-227B-4939-88AD-B9EAFB12B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361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75BE5-B9E7-443A-8493-FD0C9E18D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615F16-2E6B-4766-90DA-A3054BE5A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C4BEFE-90AA-4F62-B0BB-88E7AD6C9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D225F8-022C-4D3B-8F74-EC62A3A7F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8B1CB6-C201-4974-8983-CEA18E96D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40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3FF45-F91E-43F7-8915-10723C8C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93585D-E3E9-4402-A041-7CD0B587B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1C06C9-CA04-4361-A942-3B7AAE696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B55014-180C-4F8A-8152-9CE0E5B6B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560425-0056-436E-A2C5-CEC6AD1C6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DE5821-5419-4672-952A-947A0418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63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4F3AEA-D0A7-4249-8194-99E764F7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BE8F3C-FC1F-4B54-B20E-27F5962A7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F4D9C0-6FD3-44D4-8FE3-20DB38935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F50F831-C993-46E2-BF4A-41AB09C301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206FAD9-9BAC-4663-90B0-8EAB224D60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4157194-392B-4A66-8B62-F3761994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613C685-F8F4-402E-B95D-769BD63A2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CE6D07F-3BDE-4E0D-8570-C80F809A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241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938B2-06EE-45ED-BE25-5BFFB2005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9D2E7EC-1D98-44D6-814A-06C84DDDF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96965F-90DC-4287-8D04-6EFB14EA4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5A525A-870E-4FFB-80E3-E000C8F94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949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BD28E2E-5F08-48D1-8DC2-EF6A46652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512D5B0-E9A1-4C64-9326-9DB943797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412EE9D-4C81-4FD9-B48B-C562A2E6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179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8DDE4-60EB-468F-937F-4E8C482E4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C42824-6419-47FB-AAD4-B765EFF17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7B9F38-F1E5-4B50-9E21-28200934B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F4EB17-81E8-4522-9B27-61D2300C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05D06C-D650-4F28-938F-6E251FF73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B93F70-0E45-46D7-A008-C40EA4D61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1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1AE6F-9CFD-4997-A1B7-C7554D88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28E88E-FFEF-419B-8F7A-5897341A1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938676-9B92-4BFE-BAB8-822CA0F6C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4FC311-A55A-4D0E-859E-B50F7586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7AEEEB-DEB4-436E-AE50-EC20F3C0E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A03F29-432E-4AB5-AE7A-6F6602799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65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EBB37-A3D5-484D-8278-C4A3DC49B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51B981-1708-476E-BE52-29C711939D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79CFFA-B25A-461E-89CE-7B9D3D2B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D4352B-5C28-4836-BA03-160117D89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08299-45E5-4A2B-A398-D56A15B34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00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8E17AD-BA3E-4AC5-89FC-255EB71D56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3EBB47-47A0-4C92-B50A-80E52D5A0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763F8E-B8C4-4E98-8553-A0CA0C9B4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A14D77-8DDD-44AB-BC46-49DF2FEE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B2D102-3778-45BE-8F6F-E48359640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60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33B9CC-BA70-4EA2-9BD6-B37AF47F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E087B0-4B26-4D65-A04D-6F3736658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2B5FE8-D515-424A-B12B-7D19F806B7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46EFB-F5B3-4CC1-B945-1E6328579EA1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E451DF-34B7-47B3-A074-DC7339FF0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58E9C1-72A9-4DAD-A64F-20FAA2A88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928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jp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7059B1-A35E-4DE9-B50F-C91CD92FF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8BC90-876B-B4EC-FFD3-297B910AF4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7272" y="3429000"/>
            <a:ext cx="7207853" cy="3144245"/>
          </a:xfrm>
        </p:spPr>
        <p:txBody>
          <a:bodyPr anchor="ctr">
            <a:no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  <a:latin typeface="+mn-lt"/>
              </a:rPr>
              <a:t>СОЗДАНИЕ ПРЕЗЕНТАЦИЙ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194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75588" y="763144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ОБЩИЕ ТРЕБОВАНИЯ К ОФОРМЛЕНИЮ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155574" y="1952868"/>
            <a:ext cx="1005405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000" dirty="0">
                <a:cs typeface="Times New Roman" pitchFamily="18" charset="0"/>
              </a:rPr>
              <a:t>КАЖДЫЙ СЛАЙД ДОЛЖЕН ИМЕТЬ ЗАГОЛОВОК</a:t>
            </a:r>
          </a:p>
          <a:p>
            <a:endParaRPr lang="ru-RU" sz="2000" dirty="0"/>
          </a:p>
          <a:p>
            <a:pPr>
              <a:spcBef>
                <a:spcPts val="0"/>
              </a:spcBef>
            </a:pPr>
            <a:r>
              <a:rPr lang="ru-RU" sz="2000" dirty="0">
                <a:cs typeface="Times New Roman" pitchFamily="18" charset="0"/>
              </a:rPr>
              <a:t>ДИЗАЙН ДОЛЖЕН БЫТЬ ПРОСТЫМ И ЛАКОНИЧНЫМ</a:t>
            </a:r>
          </a:p>
          <a:p>
            <a:pPr>
              <a:spcBef>
                <a:spcPts val="0"/>
              </a:spcBef>
            </a:pPr>
            <a:endParaRPr lang="ru-RU" sz="2000" dirty="0">
              <a:cs typeface="Times New Roman" pitchFamily="18" charset="0"/>
            </a:endParaRPr>
          </a:p>
          <a:p>
            <a:r>
              <a:rPr lang="ru-RU" sz="2000" dirty="0">
                <a:cs typeface="Times New Roman" pitchFamily="18" charset="0"/>
              </a:rPr>
              <a:t>ОСНОВНАЯ ЦЕЛЬ — ЧИТАЕМОСТЬ, А НЕ СУБЪЕКТИВНАЯ КРАСОТА</a:t>
            </a:r>
          </a:p>
          <a:p>
            <a:endParaRPr lang="ru-RU" sz="2000" dirty="0">
              <a:cs typeface="Times New Roman" pitchFamily="18" charset="0"/>
            </a:endParaRPr>
          </a:p>
          <a:p>
            <a:r>
              <a:rPr lang="ru-RU" sz="2000" dirty="0">
                <a:cs typeface="Times New Roman" pitchFamily="18" charset="0"/>
              </a:rPr>
              <a:t>ИСПОЛЬЗОВАТЬ ВСТРОЕННЫЕ ЭФФЕКТЫ АНИМАЦИИ МОЖНО ТОЛЬКО, </a:t>
            </a:r>
          </a:p>
          <a:p>
            <a:r>
              <a:rPr lang="ru-RU" sz="2000" dirty="0">
                <a:cs typeface="Times New Roman" pitchFamily="18" charset="0"/>
              </a:rPr>
              <a:t>КОГДА БЕЗ ЭТОГО НЕ ОБОЙТИСЬ</a:t>
            </a:r>
          </a:p>
          <a:p>
            <a:endParaRPr lang="ru-RU" sz="2000" dirty="0">
              <a:cs typeface="Times New Roman" pitchFamily="18" charset="0"/>
            </a:endParaRPr>
          </a:p>
          <a:p>
            <a:r>
              <a:rPr lang="ru-RU" sz="2000" dirty="0">
                <a:cs typeface="Times New Roman" pitchFamily="18" charset="0"/>
              </a:rPr>
              <a:t>НА СЛАЙДАХ ДОЛЖНЫ БЫТЬ ТЕЗИСЫ - ОНИ СОПРОВОЖДАЮТ ПОДРОБНОЕ ИЗЛОЖЕНИЕ МЫСЛЕЙ ДОКЛАДЧИКА, НО НЕ НАОБОРОТ 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5D457965-9E58-4592-86C0-F566018DDCED}"/>
              </a:ext>
            </a:extLst>
          </p:cNvPr>
          <p:cNvSpPr/>
          <p:nvPr/>
        </p:nvSpPr>
        <p:spPr>
          <a:xfrm>
            <a:off x="1010935" y="2085173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5C27840D-C6A1-4B22-A476-BB1AC4BF6912}"/>
              </a:ext>
            </a:extLst>
          </p:cNvPr>
          <p:cNvCxnSpPr>
            <a:cxnSpLocks/>
          </p:cNvCxnSpPr>
          <p:nvPr/>
        </p:nvCxnSpPr>
        <p:spPr>
          <a:xfrm flipH="1" flipV="1">
            <a:off x="1075589" y="1781979"/>
            <a:ext cx="7666" cy="37242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Овал 42">
            <a:extLst>
              <a:ext uri="{FF2B5EF4-FFF2-40B4-BE49-F238E27FC236}">
                <a16:creationId xmlns:a16="http://schemas.microsoft.com/office/drawing/2014/main" id="{13DAD9F9-3D7F-4F2F-B22F-F1DC713E0A4C}"/>
              </a:ext>
            </a:extLst>
          </p:cNvPr>
          <p:cNvSpPr/>
          <p:nvPr/>
        </p:nvSpPr>
        <p:spPr>
          <a:xfrm>
            <a:off x="1018602" y="2690320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F4D61956-1B91-4BB0-A8D2-2E7A5C09E9DE}"/>
              </a:ext>
            </a:extLst>
          </p:cNvPr>
          <p:cNvSpPr/>
          <p:nvPr/>
        </p:nvSpPr>
        <p:spPr>
          <a:xfrm>
            <a:off x="1010935" y="3307655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1E045AE-384E-4131-A8E0-86622A62026F}"/>
              </a:ext>
            </a:extLst>
          </p:cNvPr>
          <p:cNvSpPr/>
          <p:nvPr/>
        </p:nvSpPr>
        <p:spPr>
          <a:xfrm>
            <a:off x="1010935" y="3903938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30AD32C1-831B-4C78-9886-E6FA311809D6}"/>
              </a:ext>
            </a:extLst>
          </p:cNvPr>
          <p:cNvSpPr/>
          <p:nvPr/>
        </p:nvSpPr>
        <p:spPr>
          <a:xfrm>
            <a:off x="1019562" y="4824486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703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161339" y="820578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ЗАКОНЫ ВОСПРИЯТИЯ ИНФОРМАЦИИ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3513208" y="1831575"/>
            <a:ext cx="5073213" cy="83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cs typeface="Times New Roman" pitchFamily="18" charset="0"/>
              </a:rPr>
              <a:t>ЗАВИСИМОСТЬ УРОВНЯ ЗАПОМИНАНИЯ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cs typeface="Times New Roman" pitchFamily="18" charset="0"/>
              </a:rPr>
              <a:t>ОТ МЕСТА РАСПОЛОЖЕНИЯ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>
                <a:cs typeface="Times New Roman" pitchFamily="18" charset="0"/>
              </a:rPr>
              <a:t>ИНФОРМАЦИИ НА ЭКРАНЕ: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graphicFrame>
        <p:nvGraphicFramePr>
          <p:cNvPr id="15" name="Содержимое 6">
            <a:extLst>
              <a:ext uri="{FF2B5EF4-FFF2-40B4-BE49-F238E27FC236}">
                <a16:creationId xmlns:a16="http://schemas.microsoft.com/office/drawing/2014/main" id="{87578072-2007-4FB7-B7B9-C0F9769D89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0398818"/>
              </p:ext>
            </p:extLst>
          </p:nvPr>
        </p:nvGraphicFramePr>
        <p:xfrm>
          <a:off x="3620923" y="2668727"/>
          <a:ext cx="4857784" cy="3143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28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578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28%</a:t>
                      </a:r>
                    </a:p>
                    <a:p>
                      <a:pPr algn="ctr"/>
                      <a:endParaRPr lang="ru-RU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33%</a:t>
                      </a:r>
                    </a:p>
                    <a:p>
                      <a:pPr algn="ctr"/>
                      <a:endParaRPr lang="ru-RU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54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16%</a:t>
                      </a:r>
                    </a:p>
                    <a:p>
                      <a:pPr algn="ctr"/>
                      <a:endParaRPr lang="ru-RU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23%</a:t>
                      </a:r>
                    </a:p>
                    <a:p>
                      <a:pPr algn="ctr"/>
                      <a:endParaRPr lang="ru-RU" b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808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04313" y="808402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ИСПОЛЬЗОВАНИЕ ШРИФТОВ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170390" y="1460142"/>
            <a:ext cx="48753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cs typeface="Times New Roman" pitchFamily="18" charset="0"/>
              </a:rPr>
              <a:t>Для оформления презентации следует использовать стандартные, широко распространенные пропорциональные шрифты, такие как </a:t>
            </a:r>
            <a:r>
              <a:rPr lang="ru-RU" sz="2000" dirty="0" err="1">
                <a:cs typeface="Arial" pitchFamily="34" charset="0"/>
              </a:rPr>
              <a:t>Arial</a:t>
            </a:r>
            <a:r>
              <a:rPr lang="ru-RU" sz="2000" i="1" dirty="0">
                <a:cs typeface="Times New Roman" pitchFamily="18" charset="0"/>
              </a:rPr>
              <a:t>, </a:t>
            </a:r>
            <a:r>
              <a:rPr lang="en-US" sz="2000" dirty="0">
                <a:cs typeface="Times New Roman" pitchFamily="18" charset="0"/>
              </a:rPr>
              <a:t>Times New Roman</a:t>
            </a:r>
            <a:r>
              <a:rPr lang="ru-RU" sz="2000" i="1" dirty="0">
                <a:cs typeface="Times New Roman" pitchFamily="18" charset="0"/>
              </a:rPr>
              <a:t>.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930A804-E0E8-46B1-BA68-65C20ED132CE}"/>
              </a:ext>
            </a:extLst>
          </p:cNvPr>
          <p:cNvSpPr/>
          <p:nvPr/>
        </p:nvSpPr>
        <p:spPr>
          <a:xfrm>
            <a:off x="6378206" y="1460141"/>
            <a:ext cx="50732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одной презентации допускается использовать не более 2—3 различных шрифтов, хотя в большинстве случаев вполне достаточно и одного.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FB267A7-7E42-4516-A761-C4B78077C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70934" y="3156646"/>
            <a:ext cx="2966186" cy="2226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C32AD111-1A87-4724-B9E9-A5A6AA4B0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/>
          </a:blip>
          <a:srcRect l="4742" t="6167" r="5168" b="5444"/>
          <a:stretch>
            <a:fillRect/>
          </a:stretch>
        </p:blipFill>
        <p:spPr bwMode="auto">
          <a:xfrm>
            <a:off x="7095940" y="3156646"/>
            <a:ext cx="2934781" cy="2226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9DF61E-4523-4D31-89BD-A92470FE9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44" y="3123489"/>
            <a:ext cx="846767" cy="8064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BC92D77-6BF0-4356-93AD-EF70D72C1D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92" y="3127219"/>
            <a:ext cx="847513" cy="80275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150D43-238E-4A51-9B61-D222FA140604}"/>
              </a:ext>
            </a:extLst>
          </p:cNvPr>
          <p:cNvSpPr/>
          <p:nvPr/>
        </p:nvSpPr>
        <p:spPr>
          <a:xfrm>
            <a:off x="2060105" y="5368711"/>
            <a:ext cx="3004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Корректный выбор шрифтов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48C0C3D-4BC7-48ED-BF45-CE2F64888B37}"/>
              </a:ext>
            </a:extLst>
          </p:cNvPr>
          <p:cNvSpPr/>
          <p:nvPr/>
        </p:nvSpPr>
        <p:spPr>
          <a:xfrm>
            <a:off x="7061092" y="5383031"/>
            <a:ext cx="3242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Некорректный выбор шрифтов</a:t>
            </a:r>
          </a:p>
        </p:txBody>
      </p:sp>
    </p:spTree>
    <p:extLst>
      <p:ext uri="{BB962C8B-B14F-4D97-AF65-F5344CB8AC3E}">
        <p14:creationId xmlns:p14="http://schemas.microsoft.com/office/powerpoint/2010/main" val="1881380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04313" y="808402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ИСПОЛЬЗОВАНИЕ ОБЪЕКТОВ WORDART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170390" y="1460142"/>
            <a:ext cx="48753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cs typeface="Times New Roman" pitchFamily="18" charset="0"/>
              </a:rPr>
              <a:t>Не стоит увлекаться созданием надписей с помощью объектов </a:t>
            </a:r>
            <a:r>
              <a:rPr lang="ru-RU" sz="2000" dirty="0" err="1">
                <a:cs typeface="Times New Roman" pitchFamily="18" charset="0"/>
              </a:rPr>
              <a:t>WordArt</a:t>
            </a:r>
            <a:r>
              <a:rPr lang="ru-RU" sz="2000" dirty="0">
                <a:cs typeface="Times New Roman" pitchFamily="18" charset="0"/>
              </a:rPr>
              <a:t>.</a:t>
            </a:r>
            <a:endParaRPr lang="ru-RU" sz="2000" i="1" dirty="0">
              <a:cs typeface="Times New Roman" pitchFamily="18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9DF61E-4523-4D31-89BD-A92470FE9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414" y="2428203"/>
            <a:ext cx="846767" cy="806480"/>
          </a:xfrm>
          <a:prstGeom prst="rect">
            <a:avLst/>
          </a:prstGeom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3E78180D-F76A-42FA-852A-6BF56B6FD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81906" y="2521522"/>
            <a:ext cx="4020866" cy="30916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9021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04313" y="808402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РАЗНООБРАЗИЕ ЦВЕТОВ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170390" y="1460142"/>
            <a:ext cx="97572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cs typeface="Times New Roman" pitchFamily="18" charset="0"/>
              </a:rPr>
              <a:t>Для презентации изначально необходимо подобрать цветовую гамму: обычно это три—пять цветов, среди которых есть как теплые, так и холодные.</a:t>
            </a:r>
            <a:endParaRPr lang="ru-RU" sz="2000" i="1" dirty="0">
              <a:cs typeface="Times New Roman" pitchFamily="18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9DF61E-4523-4D31-89BD-A92470FE9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414" y="2428203"/>
            <a:ext cx="846767" cy="80648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E60851A5-3A03-4FDA-8053-13118F2B7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4043" t="5258" r="4311" b="5349"/>
          <a:stretch>
            <a:fillRect/>
          </a:stretch>
        </p:blipFill>
        <p:spPr bwMode="auto">
          <a:xfrm>
            <a:off x="3981905" y="2428203"/>
            <a:ext cx="4127591" cy="3095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85A0BFB-D834-4197-83DD-6D5633C569AB}"/>
              </a:ext>
            </a:extLst>
          </p:cNvPr>
          <p:cNvSpPr/>
          <p:nvPr/>
        </p:nvSpPr>
        <p:spPr>
          <a:xfrm>
            <a:off x="8226424" y="4160574"/>
            <a:ext cx="31516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cs typeface="Times New Roman" pitchFamily="18" charset="0"/>
              </a:rPr>
              <a:t>Из использованных </a:t>
            </a:r>
          </a:p>
          <a:p>
            <a:r>
              <a:rPr lang="ru-RU" dirty="0">
                <a:cs typeface="Times New Roman" pitchFamily="18" charset="0"/>
              </a:rPr>
              <a:t>на этом слайде цветовых </a:t>
            </a:r>
          </a:p>
          <a:p>
            <a:r>
              <a:rPr lang="ru-RU" dirty="0">
                <a:cs typeface="Times New Roman" pitchFamily="18" charset="0"/>
              </a:rPr>
              <a:t>решений допустимо</a:t>
            </a:r>
          </a:p>
          <a:p>
            <a:r>
              <a:rPr lang="ru-RU" dirty="0">
                <a:cs typeface="Times New Roman" pitchFamily="18" charset="0"/>
              </a:rPr>
              <a:t>только одно - выделение </a:t>
            </a:r>
          </a:p>
          <a:p>
            <a:r>
              <a:rPr lang="ru-RU" dirty="0">
                <a:cs typeface="Times New Roman" pitchFamily="18" charset="0"/>
              </a:rPr>
              <a:t>слова </a:t>
            </a:r>
            <a:r>
              <a:rPr lang="ru-RU" b="1" dirty="0">
                <a:cs typeface="Times New Roman" pitchFamily="18" charset="0"/>
              </a:rPr>
              <a:t>«СТАЦИОНАРНЫМИ»</a:t>
            </a:r>
          </a:p>
        </p:txBody>
      </p:sp>
    </p:spTree>
    <p:extLst>
      <p:ext uri="{BB962C8B-B14F-4D97-AF65-F5344CB8AC3E}">
        <p14:creationId xmlns:p14="http://schemas.microsoft.com/office/powerpoint/2010/main" val="732766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04313" y="808402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ПРАВИЛА ПРЕДСТАВЛЕНИЯ ТЕКСТОВОЙ ИНФОРМАЦИИ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graphicFrame>
        <p:nvGraphicFramePr>
          <p:cNvPr id="13" name="Group 48">
            <a:extLst>
              <a:ext uri="{FF2B5EF4-FFF2-40B4-BE49-F238E27FC236}">
                <a16:creationId xmlns:a16="http://schemas.microsoft.com/office/drawing/2014/main" id="{026C78DC-ECD9-418A-8C54-4F5745224F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478819"/>
              </p:ext>
            </p:extLst>
          </p:nvPr>
        </p:nvGraphicFramePr>
        <p:xfrm>
          <a:off x="2157751" y="1666260"/>
          <a:ext cx="7876496" cy="4078774"/>
        </p:xfrm>
        <a:graphic>
          <a:graphicData uri="http://schemas.openxmlformats.org/drawingml/2006/table">
            <a:tbl>
              <a:tblPr/>
              <a:tblGrid>
                <a:gridCol w="450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3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Цветовые комбинации элементов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Оценка четкости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8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Черные буквы на белом фоне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отлично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Черные буквы на желтом фоне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8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хорошо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8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</a:rPr>
                        <a:t>Зеленые буквы на белом фоне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хорошо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charset="0"/>
                        </a:rPr>
                        <a:t>Синие буквы на белом фоне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хорошо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Красные буквы на белом фоне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удовлетворительно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Красные буквы на желтом фоне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8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удовлетворительно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</a:rPr>
                        <a:t>Зеленые буквы на красном фоне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плохо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4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Красные буквы на зеленом фоне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плохо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4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</a:rPr>
                        <a:t>Оранжевые буквы на белом фоне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плохо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594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04313" y="808402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ВЫБОР ФОНА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170390" y="1460142"/>
            <a:ext cx="99040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cs typeface="Times New Roman" pitchFamily="18" charset="0"/>
              </a:rPr>
              <a:t>Выбор фона полностью определяется художественными предпочтениями автора презентации, однако следует помнить, что чем меньше контрастных переходов содержит фон, тем легче читать расположенный на нем текст.</a:t>
            </a:r>
            <a:endParaRPr lang="ru-RU" sz="2000" i="1" dirty="0">
              <a:cs typeface="Times New Roman" pitchFamily="18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9DF61E-4523-4D31-89BD-A92470FE9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44" y="2762243"/>
            <a:ext cx="846767" cy="8064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BC92D77-6BF0-4356-93AD-EF70D72C1D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92" y="2765973"/>
            <a:ext cx="847513" cy="80275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150D43-238E-4A51-9B61-D222FA140604}"/>
              </a:ext>
            </a:extLst>
          </p:cNvPr>
          <p:cNvSpPr/>
          <p:nvPr/>
        </p:nvSpPr>
        <p:spPr>
          <a:xfrm>
            <a:off x="2198863" y="5046906"/>
            <a:ext cx="2509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Правильный выбор </a:t>
            </a:r>
          </a:p>
          <a:p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фонового изображения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F3FAD62C-F010-45F0-8C9B-DEEC15D54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98863" y="2766660"/>
            <a:ext cx="3004477" cy="2255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79984EA8-41A2-4258-9658-2393AAD90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l="5518" t="8362" r="6082" b="6477"/>
          <a:stretch>
            <a:fillRect/>
          </a:stretch>
        </p:blipFill>
        <p:spPr bwMode="auto">
          <a:xfrm>
            <a:off x="7184479" y="2759929"/>
            <a:ext cx="3087419" cy="22869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28FDF90-2D39-47A6-AD1E-11272130843A}"/>
              </a:ext>
            </a:extLst>
          </p:cNvPr>
          <p:cNvSpPr/>
          <p:nvPr/>
        </p:nvSpPr>
        <p:spPr>
          <a:xfrm>
            <a:off x="7184479" y="5047679"/>
            <a:ext cx="2509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Неправильный выбор </a:t>
            </a:r>
          </a:p>
          <a:p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фонового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156436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04313" y="808402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СПЕЦЭФФЕКТЫ И АНИМАЦИЯ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170390" y="1460142"/>
            <a:ext cx="98588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cs typeface="Times New Roman" pitchFamily="18" charset="0"/>
              </a:rPr>
              <a:t>Следует избегать эффектов анимации текста и графики, за исключением самых простых, например медленного исчезновения или возникновения полосами, хотя и они должны применяться в меру.</a:t>
            </a:r>
            <a:endParaRPr lang="ru-RU" sz="2000" i="1" dirty="0">
              <a:cs typeface="Times New Roman" pitchFamily="18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9DF61E-4523-4D31-89BD-A92470FE9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006" y="2517923"/>
            <a:ext cx="846767" cy="80648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141AD2-5EE9-404B-A8A8-0DDDEFE19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3881" t="5682" r="3881" b="5927"/>
          <a:stretch>
            <a:fillRect/>
          </a:stretch>
        </p:blipFill>
        <p:spPr bwMode="auto">
          <a:xfrm>
            <a:off x="4065923" y="2542770"/>
            <a:ext cx="4345930" cy="3202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0989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04313" y="808402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КОЛИЧЕСТВО ТЕКСТА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170390" y="1460142"/>
            <a:ext cx="9858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cs typeface="Times New Roman" pitchFamily="18" charset="0"/>
              </a:rPr>
              <a:t>Ни в коем случае не стоит стараться разместить на одном слайде </a:t>
            </a:r>
          </a:p>
          <a:p>
            <a:pPr>
              <a:buNone/>
            </a:pPr>
            <a:r>
              <a:rPr lang="ru-RU" sz="2000" dirty="0">
                <a:cs typeface="Times New Roman" pitchFamily="18" charset="0"/>
              </a:rPr>
              <a:t>как можно больше текста.</a:t>
            </a:r>
            <a:endParaRPr lang="ru-RU" sz="2000" i="1" dirty="0">
              <a:cs typeface="Times New Roman" pitchFamily="18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9DF61E-4523-4D31-89BD-A92470FE9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983" y="2517923"/>
            <a:ext cx="846767" cy="806480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0495A4B2-8B54-4741-ADBC-D7A62AD6A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71777" y="2443471"/>
            <a:ext cx="4419475" cy="33981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8502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04313" y="808402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ИСПОЛЬЗОВАНИЕ ИЗОБРАЖЕНИЙ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170390" y="1385763"/>
            <a:ext cx="492560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cs typeface="Times New Roman" pitchFamily="18" charset="0"/>
              </a:rPr>
              <a:t>обязательно иллюстрируйте презентацию рисунками, фотографиями, наглядными схемами, графиками и диаграммами;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cs typeface="Times New Roman" pitchFamily="18" charset="0"/>
              </a:rPr>
              <a:t>изображению всегда следует придавать как можно больший размер; если это возможно, иллюстрации стоит распределить по нескольким слайдам, нежели размещать их на одном но в уменьшенном виде;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cs typeface="Times New Roman" pitchFamily="18" charset="0"/>
              </a:rPr>
              <a:t>подписи вполне допустимо располагать не над и не под изображением, а сбоку, если оно, например, имеет вертикальную ориентацию.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9DF61E-4523-4D31-89BD-A92470FE9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175" y="3515034"/>
            <a:ext cx="846767" cy="806480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CB85A7B8-B583-4977-A562-509E7F9D4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79222" y="1222908"/>
            <a:ext cx="2768138" cy="20777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7EF78CD4-B663-4323-8DD7-5C0294AD3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96195" y="3515034"/>
            <a:ext cx="2751165" cy="2115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84FB9CF-AFDF-4553-BBBD-A9EA07E0F8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175" y="1222908"/>
            <a:ext cx="847513" cy="80275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2DE7BCF-8610-4284-8217-815AD6602203}"/>
              </a:ext>
            </a:extLst>
          </p:cNvPr>
          <p:cNvSpPr/>
          <p:nvPr/>
        </p:nvSpPr>
        <p:spPr>
          <a:xfrm>
            <a:off x="6296285" y="2738615"/>
            <a:ext cx="1820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Удачное </a:t>
            </a:r>
          </a:p>
          <a:p>
            <a:pPr algn="r"/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расположение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C212B8-EC35-437C-9E9F-B6BE1B120D7A}"/>
              </a:ext>
            </a:extLst>
          </p:cNvPr>
          <p:cNvSpPr/>
          <p:nvPr/>
        </p:nvSpPr>
        <p:spPr>
          <a:xfrm>
            <a:off x="6209174" y="5082741"/>
            <a:ext cx="1820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Неудачное </a:t>
            </a:r>
          </a:p>
          <a:p>
            <a:pPr algn="r"/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расположение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289720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04313" y="808402"/>
            <a:ext cx="1018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ОКОНЧАНИЕ ПРЕЗЕНТАЦИИ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170390" y="1460142"/>
            <a:ext cx="98588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cs typeface="Times New Roman" pitchFamily="18" charset="0"/>
              </a:rPr>
              <a:t>Не нужно демонстрировать на весь слайд фразу «Спасибо за внимание!»</a:t>
            </a:r>
          </a:p>
          <a:p>
            <a:pPr>
              <a:buNone/>
            </a:pPr>
            <a:r>
              <a:rPr lang="ru-RU" sz="2000" dirty="0">
                <a:cs typeface="Times New Roman" pitchFamily="18" charset="0"/>
              </a:rPr>
              <a:t>Лучше сказать вслух.</a:t>
            </a:r>
            <a:endParaRPr lang="ru-RU" sz="2000" i="1" dirty="0">
              <a:cs typeface="Times New Roman" pitchFamily="18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9DF61E-4523-4D31-89BD-A92470FE9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983" y="2405033"/>
            <a:ext cx="846767" cy="80648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17C5FF00-A0D4-44F2-A5A9-55AD67D5C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63756" y="2438695"/>
            <a:ext cx="4264485" cy="32789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7048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0070C0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571721" y="2491153"/>
            <a:ext cx="87345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ПОРЯДОК </a:t>
            </a:r>
          </a:p>
          <a:p>
            <a:pPr algn="ctr"/>
            <a:r>
              <a:rPr lang="ru-RU" sz="44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СООЗДАНИЯ ПРЕЗЕНТАЦИИ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</p:spTree>
    <p:extLst>
      <p:ext uri="{BB962C8B-B14F-4D97-AF65-F5344CB8AC3E}">
        <p14:creationId xmlns:p14="http://schemas.microsoft.com/office/powerpoint/2010/main" val="343401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0070C0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14498" y="713050"/>
            <a:ext cx="64112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ОКНО ПРОГРАММЫ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8B6D00-23C2-4EE8-A77A-DD6B22B1F5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200"/>
          <a:stretch/>
        </p:blipFill>
        <p:spPr>
          <a:xfrm>
            <a:off x="2479243" y="1361653"/>
            <a:ext cx="7584475" cy="4428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1924E29-5E6C-4400-A05E-835C70920A4D}"/>
              </a:ext>
            </a:extLst>
          </p:cNvPr>
          <p:cNvSpPr/>
          <p:nvPr/>
        </p:nvSpPr>
        <p:spPr>
          <a:xfrm>
            <a:off x="778972" y="2181024"/>
            <a:ext cx="1522767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7F7506-535B-43B7-B920-053791365A5D}"/>
              </a:ext>
            </a:extLst>
          </p:cNvPr>
          <p:cNvSpPr/>
          <p:nvPr/>
        </p:nvSpPr>
        <p:spPr>
          <a:xfrm>
            <a:off x="738214" y="2224756"/>
            <a:ext cx="15386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ОСНОВНАЯ </a:t>
            </a:r>
          </a:p>
          <a:p>
            <a:pPr algn="ctr"/>
            <a:r>
              <a:rPr lang="ru-RU" b="1" dirty="0"/>
              <a:t>ПАНЕЛЬ </a:t>
            </a:r>
          </a:p>
          <a:p>
            <a:pPr algn="ctr"/>
            <a:r>
              <a:rPr lang="ru-RU" b="1" dirty="0"/>
              <a:t>(МЕНЮ)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BC664F1-DB66-4F68-8001-F5ADA75B0301}"/>
              </a:ext>
            </a:extLst>
          </p:cNvPr>
          <p:cNvCxnSpPr>
            <a:cxnSpLocks/>
          </p:cNvCxnSpPr>
          <p:nvPr/>
        </p:nvCxnSpPr>
        <p:spPr>
          <a:xfrm flipV="1">
            <a:off x="1962707" y="1772155"/>
            <a:ext cx="837034" cy="39575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0E425CD6-721D-4D73-A468-FDDE2C7A175E}"/>
              </a:ext>
            </a:extLst>
          </p:cNvPr>
          <p:cNvSpPr/>
          <p:nvPr/>
        </p:nvSpPr>
        <p:spPr>
          <a:xfrm>
            <a:off x="9302334" y="4333139"/>
            <a:ext cx="1522767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F50AD80-9BA5-46CB-85BF-5EFF6B1E19D1}"/>
              </a:ext>
            </a:extLst>
          </p:cNvPr>
          <p:cNvSpPr/>
          <p:nvPr/>
        </p:nvSpPr>
        <p:spPr>
          <a:xfrm>
            <a:off x="9286484" y="4488339"/>
            <a:ext cx="1538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АКТИВНЫЙ </a:t>
            </a:r>
          </a:p>
          <a:p>
            <a:pPr algn="ctr"/>
            <a:r>
              <a:rPr lang="ru-RU" b="1" dirty="0"/>
              <a:t>СЛАЙД</a:t>
            </a: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24B901EA-EDF3-4776-A61F-8707CDFFEE8D}"/>
              </a:ext>
            </a:extLst>
          </p:cNvPr>
          <p:cNvCxnSpPr>
            <a:cxnSpLocks/>
          </p:cNvCxnSpPr>
          <p:nvPr/>
        </p:nvCxnSpPr>
        <p:spPr>
          <a:xfrm flipH="1" flipV="1">
            <a:off x="9042472" y="3978255"/>
            <a:ext cx="519723" cy="35727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EEE4E5B-4EFB-4201-86A9-775A21200C55}"/>
              </a:ext>
            </a:extLst>
          </p:cNvPr>
          <p:cNvSpPr/>
          <p:nvPr/>
        </p:nvSpPr>
        <p:spPr>
          <a:xfrm>
            <a:off x="778972" y="4125938"/>
            <a:ext cx="1522767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38E58C9-7BCB-4685-84C3-CDD922892681}"/>
              </a:ext>
            </a:extLst>
          </p:cNvPr>
          <p:cNvSpPr/>
          <p:nvPr/>
        </p:nvSpPr>
        <p:spPr>
          <a:xfrm>
            <a:off x="767908" y="4394737"/>
            <a:ext cx="15386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СЛАЙДЫ</a:t>
            </a: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D82F0F8-5589-4CEB-9B12-7D6E3E8C6073}"/>
              </a:ext>
            </a:extLst>
          </p:cNvPr>
          <p:cNvCxnSpPr>
            <a:cxnSpLocks/>
          </p:cNvCxnSpPr>
          <p:nvPr/>
        </p:nvCxnSpPr>
        <p:spPr>
          <a:xfrm flipV="1">
            <a:off x="1962707" y="3717069"/>
            <a:ext cx="837034" cy="39575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вал 31">
            <a:extLst>
              <a:ext uri="{FF2B5EF4-FFF2-40B4-BE49-F238E27FC236}">
                <a16:creationId xmlns:a16="http://schemas.microsoft.com/office/drawing/2014/main" id="{EFBA8542-0231-4DAE-AB56-B71C5CC2E4B5}"/>
              </a:ext>
            </a:extLst>
          </p:cNvPr>
          <p:cNvSpPr/>
          <p:nvPr/>
        </p:nvSpPr>
        <p:spPr>
          <a:xfrm>
            <a:off x="2925708" y="1211176"/>
            <a:ext cx="6971327" cy="956733"/>
          </a:xfrm>
          <a:prstGeom prst="ellipse">
            <a:avLst/>
          </a:prstGeom>
          <a:noFill/>
          <a:ln w="57150">
            <a:solidFill>
              <a:srgbClr val="78A7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836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0070C0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14498" y="713050"/>
            <a:ext cx="64112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СТРУКТУРА СЛАЙДОВ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1924E29-5E6C-4400-A05E-835C70920A4D}"/>
              </a:ext>
            </a:extLst>
          </p:cNvPr>
          <p:cNvSpPr/>
          <p:nvPr/>
        </p:nvSpPr>
        <p:spPr>
          <a:xfrm>
            <a:off x="637874" y="2181024"/>
            <a:ext cx="1799760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7F7506-535B-43B7-B920-053791365A5D}"/>
              </a:ext>
            </a:extLst>
          </p:cNvPr>
          <p:cNvSpPr/>
          <p:nvPr/>
        </p:nvSpPr>
        <p:spPr>
          <a:xfrm>
            <a:off x="738214" y="2224756"/>
            <a:ext cx="15386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СОЗДАНИЕ</a:t>
            </a:r>
          </a:p>
          <a:p>
            <a:pPr algn="ctr"/>
            <a:r>
              <a:rPr lang="ru-RU" b="1" dirty="0"/>
              <a:t>НОВОГО</a:t>
            </a:r>
          </a:p>
          <a:p>
            <a:pPr algn="ctr"/>
            <a:r>
              <a:rPr lang="ru-RU" b="1" dirty="0"/>
              <a:t>СЛАЙДА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EEE4E5B-4EFB-4201-86A9-775A21200C55}"/>
              </a:ext>
            </a:extLst>
          </p:cNvPr>
          <p:cNvSpPr/>
          <p:nvPr/>
        </p:nvSpPr>
        <p:spPr>
          <a:xfrm>
            <a:off x="637873" y="4125938"/>
            <a:ext cx="1804963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38E58C9-7BCB-4685-84C3-CDD922892681}"/>
              </a:ext>
            </a:extLst>
          </p:cNvPr>
          <p:cNvSpPr/>
          <p:nvPr/>
        </p:nvSpPr>
        <p:spPr>
          <a:xfrm>
            <a:off x="637873" y="4161372"/>
            <a:ext cx="18049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СТРУКТУРА</a:t>
            </a:r>
          </a:p>
          <a:p>
            <a:pPr algn="ctr"/>
            <a:r>
              <a:rPr lang="ru-RU" b="1" dirty="0"/>
              <a:t>СОЗДАВАЕМЫХ</a:t>
            </a:r>
          </a:p>
          <a:p>
            <a:pPr algn="ctr"/>
            <a:r>
              <a:rPr lang="ru-RU" b="1" dirty="0"/>
              <a:t>СЛАЙДОВ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12730C0-374F-4DF1-93E4-5171EABA0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365" y="1354777"/>
            <a:ext cx="6249270" cy="4333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E9F76AEB-22F6-4B74-A479-D815E738C892}"/>
              </a:ext>
            </a:extLst>
          </p:cNvPr>
          <p:cNvSpPr/>
          <p:nvPr/>
        </p:nvSpPr>
        <p:spPr>
          <a:xfrm>
            <a:off x="3762467" y="1194187"/>
            <a:ext cx="836427" cy="956733"/>
          </a:xfrm>
          <a:prstGeom prst="ellipse">
            <a:avLst/>
          </a:prstGeom>
          <a:noFill/>
          <a:ln w="57150">
            <a:solidFill>
              <a:srgbClr val="78A7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BC664F1-DB66-4F68-8001-F5ADA75B0301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1962707" y="1672554"/>
            <a:ext cx="1799760" cy="4953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D82F0F8-5589-4CEB-9B12-7D6E3E8C6073}"/>
              </a:ext>
            </a:extLst>
          </p:cNvPr>
          <p:cNvCxnSpPr>
            <a:cxnSpLocks/>
          </p:cNvCxnSpPr>
          <p:nvPr/>
        </p:nvCxnSpPr>
        <p:spPr>
          <a:xfrm flipV="1">
            <a:off x="1962707" y="3263153"/>
            <a:ext cx="1927975" cy="8496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592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0070C0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2D84072-664C-49E6-9994-5C61C563BE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4035" y="1348517"/>
            <a:ext cx="7336110" cy="4463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14498" y="713050"/>
            <a:ext cx="64112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РЕЖИМЫ ПРЕЗЕНТАЦИИ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1924E29-5E6C-4400-A05E-835C70920A4D}"/>
              </a:ext>
            </a:extLst>
          </p:cNvPr>
          <p:cNvSpPr/>
          <p:nvPr/>
        </p:nvSpPr>
        <p:spPr>
          <a:xfrm>
            <a:off x="637874" y="2181024"/>
            <a:ext cx="1799760" cy="1284582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7F7506-535B-43B7-B920-053791365A5D}"/>
              </a:ext>
            </a:extLst>
          </p:cNvPr>
          <p:cNvSpPr/>
          <p:nvPr/>
        </p:nvSpPr>
        <p:spPr>
          <a:xfrm>
            <a:off x="587703" y="2227921"/>
            <a:ext cx="19001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ПЕРЕКЛЮЧЕНИЕ</a:t>
            </a:r>
          </a:p>
          <a:p>
            <a:pPr algn="ctr"/>
            <a:r>
              <a:rPr lang="ru-RU" b="1" dirty="0"/>
              <a:t>РЕЖИМОВ</a:t>
            </a:r>
          </a:p>
          <a:p>
            <a:pPr algn="ctr"/>
            <a:r>
              <a:rPr lang="ru-RU" b="1" dirty="0"/>
              <a:t>ПРОСМОТРА</a:t>
            </a:r>
          </a:p>
          <a:p>
            <a:pPr algn="ctr"/>
            <a:r>
              <a:rPr lang="ru-RU" b="1" dirty="0"/>
              <a:t>СЛАЙДОВ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EEE4E5B-4EFB-4201-86A9-775A21200C55}"/>
              </a:ext>
            </a:extLst>
          </p:cNvPr>
          <p:cNvSpPr/>
          <p:nvPr/>
        </p:nvSpPr>
        <p:spPr>
          <a:xfrm>
            <a:off x="5474468" y="3608844"/>
            <a:ext cx="1804963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38E58C9-7BCB-4685-84C3-CDD922892681}"/>
              </a:ext>
            </a:extLst>
          </p:cNvPr>
          <p:cNvSpPr/>
          <p:nvPr/>
        </p:nvSpPr>
        <p:spPr>
          <a:xfrm>
            <a:off x="5474468" y="3644278"/>
            <a:ext cx="18049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ПОДКЛЮЧЕНИЕ</a:t>
            </a:r>
          </a:p>
          <a:p>
            <a:pPr algn="ctr"/>
            <a:r>
              <a:rPr lang="ru-RU" b="1" dirty="0"/>
              <a:t>ЛИНЕЙКИ</a:t>
            </a:r>
          </a:p>
          <a:p>
            <a:pPr algn="ctr"/>
            <a:r>
              <a:rPr lang="ru-RU" b="1" dirty="0"/>
              <a:t>И СЕТКИ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E9F76AEB-22F6-4B74-A479-D815E738C892}"/>
              </a:ext>
            </a:extLst>
          </p:cNvPr>
          <p:cNvSpPr/>
          <p:nvPr/>
        </p:nvSpPr>
        <p:spPr>
          <a:xfrm>
            <a:off x="4052047" y="1229868"/>
            <a:ext cx="2038128" cy="856305"/>
          </a:xfrm>
          <a:prstGeom prst="ellipse">
            <a:avLst/>
          </a:prstGeom>
          <a:noFill/>
          <a:ln w="57150">
            <a:solidFill>
              <a:srgbClr val="78A7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BC664F1-DB66-4F68-8001-F5ADA75B0301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1962707" y="1658021"/>
            <a:ext cx="2089340" cy="4451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D82F0F8-5589-4CEB-9B12-7D6E3E8C6073}"/>
              </a:ext>
            </a:extLst>
          </p:cNvPr>
          <p:cNvCxnSpPr>
            <a:cxnSpLocks/>
          </p:cNvCxnSpPr>
          <p:nvPr/>
        </p:nvCxnSpPr>
        <p:spPr>
          <a:xfrm flipH="1" flipV="1">
            <a:off x="5802250" y="2082962"/>
            <a:ext cx="620430" cy="149729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>
            <a:extLst>
              <a:ext uri="{FF2B5EF4-FFF2-40B4-BE49-F238E27FC236}">
                <a16:creationId xmlns:a16="http://schemas.microsoft.com/office/drawing/2014/main" id="{79D1CFDB-7479-4041-90D6-EDAF50B34560}"/>
              </a:ext>
            </a:extLst>
          </p:cNvPr>
          <p:cNvSpPr/>
          <p:nvPr/>
        </p:nvSpPr>
        <p:spPr>
          <a:xfrm>
            <a:off x="6814923" y="1229868"/>
            <a:ext cx="2038128" cy="856305"/>
          </a:xfrm>
          <a:prstGeom prst="ellipse">
            <a:avLst/>
          </a:prstGeom>
          <a:noFill/>
          <a:ln w="57150">
            <a:solidFill>
              <a:srgbClr val="78A7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2E93FDB2-4555-4FA7-A790-C62F98EBB747}"/>
              </a:ext>
            </a:extLst>
          </p:cNvPr>
          <p:cNvCxnSpPr>
            <a:cxnSpLocks/>
          </p:cNvCxnSpPr>
          <p:nvPr/>
        </p:nvCxnSpPr>
        <p:spPr>
          <a:xfrm flipH="1" flipV="1">
            <a:off x="6207347" y="1684237"/>
            <a:ext cx="321564" cy="18576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6D639D63-8EF1-4CAB-9B20-329992D3BF1F}"/>
              </a:ext>
            </a:extLst>
          </p:cNvPr>
          <p:cNvSpPr/>
          <p:nvPr/>
        </p:nvSpPr>
        <p:spPr>
          <a:xfrm>
            <a:off x="7734513" y="3969293"/>
            <a:ext cx="3444474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CD3721D-7C9D-41CE-A733-1C9A910D60B4}"/>
              </a:ext>
            </a:extLst>
          </p:cNvPr>
          <p:cNvSpPr/>
          <p:nvPr/>
        </p:nvSpPr>
        <p:spPr>
          <a:xfrm>
            <a:off x="7734512" y="4004727"/>
            <a:ext cx="34444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НАСТРОЙКИ ОКОН, </a:t>
            </a:r>
          </a:p>
          <a:p>
            <a:pPr algn="ctr"/>
            <a:r>
              <a:rPr lang="ru-RU" b="1" dirty="0"/>
              <a:t>ДЛЯ РАБОТЫ С НЕСКОЛЬКИМИ ПРЕЗЕНТАЦИЯМИ</a:t>
            </a: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EDAB8AF0-AF45-4FC3-B8D3-D5C1EDB4F52E}"/>
              </a:ext>
            </a:extLst>
          </p:cNvPr>
          <p:cNvCxnSpPr>
            <a:cxnSpLocks/>
          </p:cNvCxnSpPr>
          <p:nvPr/>
        </p:nvCxnSpPr>
        <p:spPr>
          <a:xfrm flipH="1" flipV="1">
            <a:off x="8467392" y="2044686"/>
            <a:ext cx="321564" cy="18576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3519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0070C0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14498" y="713050"/>
            <a:ext cx="64112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ОФОРМЛЕНИЕ СЛАЙДОВ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D8234E1-DEFB-4B4E-B597-3F094905FE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070"/>
          <a:stretch/>
        </p:blipFill>
        <p:spPr>
          <a:xfrm>
            <a:off x="2770139" y="1320671"/>
            <a:ext cx="6807557" cy="4505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1924E29-5E6C-4400-A05E-835C70920A4D}"/>
              </a:ext>
            </a:extLst>
          </p:cNvPr>
          <p:cNvSpPr/>
          <p:nvPr/>
        </p:nvSpPr>
        <p:spPr>
          <a:xfrm>
            <a:off x="637874" y="2181024"/>
            <a:ext cx="1799760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7F7506-535B-43B7-B920-053791365A5D}"/>
              </a:ext>
            </a:extLst>
          </p:cNvPr>
          <p:cNvSpPr/>
          <p:nvPr/>
        </p:nvSpPr>
        <p:spPr>
          <a:xfrm>
            <a:off x="667003" y="2341318"/>
            <a:ext cx="169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ФОНЫ ДЛЯ ОФОРМЛЕНИЯ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EEE4E5B-4EFB-4201-86A9-775A21200C55}"/>
              </a:ext>
            </a:extLst>
          </p:cNvPr>
          <p:cNvSpPr/>
          <p:nvPr/>
        </p:nvSpPr>
        <p:spPr>
          <a:xfrm>
            <a:off x="4439383" y="3732058"/>
            <a:ext cx="1804963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38E58C9-7BCB-4685-84C3-CDD922892681}"/>
              </a:ext>
            </a:extLst>
          </p:cNvPr>
          <p:cNvSpPr/>
          <p:nvPr/>
        </p:nvSpPr>
        <p:spPr>
          <a:xfrm>
            <a:off x="4439383" y="3767492"/>
            <a:ext cx="18049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СМЕНА</a:t>
            </a:r>
          </a:p>
          <a:p>
            <a:pPr algn="ctr"/>
            <a:r>
              <a:rPr lang="ru-RU" b="1" dirty="0"/>
              <a:t>ЦВЕТОВОЙ</a:t>
            </a:r>
          </a:p>
          <a:p>
            <a:pPr algn="ctr"/>
            <a:r>
              <a:rPr lang="ru-RU" b="1" dirty="0"/>
              <a:t>ГАММЫ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BC664F1-DB66-4F68-8001-F5ADA75B0301}"/>
              </a:ext>
            </a:extLst>
          </p:cNvPr>
          <p:cNvCxnSpPr>
            <a:cxnSpLocks/>
          </p:cNvCxnSpPr>
          <p:nvPr/>
        </p:nvCxnSpPr>
        <p:spPr>
          <a:xfrm flipV="1">
            <a:off x="1962707" y="1672554"/>
            <a:ext cx="1799760" cy="4953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D82F0F8-5589-4CEB-9B12-7D6E3E8C6073}"/>
              </a:ext>
            </a:extLst>
          </p:cNvPr>
          <p:cNvCxnSpPr>
            <a:cxnSpLocks/>
          </p:cNvCxnSpPr>
          <p:nvPr/>
        </p:nvCxnSpPr>
        <p:spPr>
          <a:xfrm flipV="1">
            <a:off x="5764217" y="3137757"/>
            <a:ext cx="1954869" cy="5811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175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0070C0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14498" y="713050"/>
            <a:ext cx="64112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ВСТАВКА ОБЪЕКТОВ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D3645C3-A0DB-4E09-8FA4-E63579CC7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5552" y="1297550"/>
            <a:ext cx="7747230" cy="444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1924E29-5E6C-4400-A05E-835C70920A4D}"/>
              </a:ext>
            </a:extLst>
          </p:cNvPr>
          <p:cNvSpPr/>
          <p:nvPr/>
        </p:nvSpPr>
        <p:spPr>
          <a:xfrm>
            <a:off x="859514" y="2310460"/>
            <a:ext cx="1799760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7F7506-535B-43B7-B920-053791365A5D}"/>
              </a:ext>
            </a:extLst>
          </p:cNvPr>
          <p:cNvSpPr/>
          <p:nvPr/>
        </p:nvSpPr>
        <p:spPr>
          <a:xfrm>
            <a:off x="909684" y="2356977"/>
            <a:ext cx="1699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ВО ВКЛАДКЕ</a:t>
            </a:r>
          </a:p>
          <a:p>
            <a:pPr algn="ctr"/>
            <a:r>
              <a:rPr lang="ru-RU" b="1" dirty="0"/>
              <a:t>ОСНОВНОГО</a:t>
            </a:r>
          </a:p>
          <a:p>
            <a:pPr algn="ctr"/>
            <a:r>
              <a:rPr lang="ru-RU" b="1" dirty="0"/>
              <a:t>МЕНЮ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EEE4E5B-4EFB-4201-86A9-775A21200C55}"/>
              </a:ext>
            </a:extLst>
          </p:cNvPr>
          <p:cNvSpPr/>
          <p:nvPr/>
        </p:nvSpPr>
        <p:spPr>
          <a:xfrm>
            <a:off x="4140037" y="4252122"/>
            <a:ext cx="1804963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38E58C9-7BCB-4685-84C3-CDD922892681}"/>
              </a:ext>
            </a:extLst>
          </p:cNvPr>
          <p:cNvSpPr/>
          <p:nvPr/>
        </p:nvSpPr>
        <p:spPr>
          <a:xfrm>
            <a:off x="4140037" y="4238045"/>
            <a:ext cx="180496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НА ПОЛЕ СЛАЙДА</a:t>
            </a:r>
          </a:p>
          <a:p>
            <a:pPr algn="ctr"/>
            <a:r>
              <a:rPr lang="ru-RU" sz="1100" b="1" dirty="0"/>
              <a:t>(ЧАСТО ИСПОЛЬЗУЕМЫЕ ОБЪЕКТЫ)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BC664F1-DB66-4F68-8001-F5ADA75B0301}"/>
              </a:ext>
            </a:extLst>
          </p:cNvPr>
          <p:cNvCxnSpPr>
            <a:cxnSpLocks/>
          </p:cNvCxnSpPr>
          <p:nvPr/>
        </p:nvCxnSpPr>
        <p:spPr>
          <a:xfrm flipV="1">
            <a:off x="2184347" y="1801990"/>
            <a:ext cx="1799760" cy="4953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D82F0F8-5589-4CEB-9B12-7D6E3E8C6073}"/>
              </a:ext>
            </a:extLst>
          </p:cNvPr>
          <p:cNvCxnSpPr>
            <a:cxnSpLocks/>
          </p:cNvCxnSpPr>
          <p:nvPr/>
        </p:nvCxnSpPr>
        <p:spPr>
          <a:xfrm flipV="1">
            <a:off x="5938976" y="4287555"/>
            <a:ext cx="1008671" cy="3613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785EBA92-9963-4F70-8421-5EC6E0DAAA06}"/>
              </a:ext>
            </a:extLst>
          </p:cNvPr>
          <p:cNvSpPr/>
          <p:nvPr/>
        </p:nvSpPr>
        <p:spPr>
          <a:xfrm>
            <a:off x="4052047" y="1229869"/>
            <a:ext cx="1799760" cy="724048"/>
          </a:xfrm>
          <a:prstGeom prst="ellipse">
            <a:avLst/>
          </a:prstGeom>
          <a:noFill/>
          <a:ln w="57150">
            <a:solidFill>
              <a:srgbClr val="78A7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48F07FAF-953D-4DB0-81AA-7A158C312F8F}"/>
              </a:ext>
            </a:extLst>
          </p:cNvPr>
          <p:cNvSpPr/>
          <p:nvPr/>
        </p:nvSpPr>
        <p:spPr>
          <a:xfrm>
            <a:off x="6819206" y="3657789"/>
            <a:ext cx="1799760" cy="724048"/>
          </a:xfrm>
          <a:prstGeom prst="ellipse">
            <a:avLst/>
          </a:prstGeom>
          <a:noFill/>
          <a:ln w="57150">
            <a:solidFill>
              <a:srgbClr val="78A7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321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0070C0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14498" y="713050"/>
            <a:ext cx="64112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АНИМАЦИЯ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B56F409-85B0-49E8-B1FB-1335A48BD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015" y="1364980"/>
            <a:ext cx="8308931" cy="4241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1924E29-5E6C-4400-A05E-835C70920A4D}"/>
              </a:ext>
            </a:extLst>
          </p:cNvPr>
          <p:cNvSpPr/>
          <p:nvPr/>
        </p:nvSpPr>
        <p:spPr>
          <a:xfrm>
            <a:off x="500926" y="2892289"/>
            <a:ext cx="1799760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7F7506-535B-43B7-B920-053791365A5D}"/>
              </a:ext>
            </a:extLst>
          </p:cNvPr>
          <p:cNvSpPr/>
          <p:nvPr/>
        </p:nvSpPr>
        <p:spPr>
          <a:xfrm>
            <a:off x="551096" y="2938806"/>
            <a:ext cx="1699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ВИДЫ ПОЯВЛЕНИЙ</a:t>
            </a:r>
          </a:p>
          <a:p>
            <a:pPr algn="ctr"/>
            <a:r>
              <a:rPr lang="ru-RU" b="1" dirty="0"/>
              <a:t>СЛАЙДОВ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EEE4E5B-4EFB-4201-86A9-775A21200C55}"/>
              </a:ext>
            </a:extLst>
          </p:cNvPr>
          <p:cNvSpPr/>
          <p:nvPr/>
        </p:nvSpPr>
        <p:spPr>
          <a:xfrm>
            <a:off x="8825836" y="3203251"/>
            <a:ext cx="1804963" cy="1463251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38E58C9-7BCB-4685-84C3-CDD922892681}"/>
              </a:ext>
            </a:extLst>
          </p:cNvPr>
          <p:cNvSpPr/>
          <p:nvPr/>
        </p:nvSpPr>
        <p:spPr>
          <a:xfrm>
            <a:off x="8861022" y="3216771"/>
            <a:ext cx="17345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НАСТРОЙКА ЗВУКА И СКОРОСТИ</a:t>
            </a:r>
          </a:p>
          <a:p>
            <a:pPr algn="ctr"/>
            <a:r>
              <a:rPr lang="ru-RU" b="1" dirty="0"/>
              <a:t>ПЕРЕХОДОВ СЛАЙДОВ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BC664F1-DB66-4F68-8001-F5ADA75B0301}"/>
              </a:ext>
            </a:extLst>
          </p:cNvPr>
          <p:cNvCxnSpPr>
            <a:cxnSpLocks/>
          </p:cNvCxnSpPr>
          <p:nvPr/>
        </p:nvCxnSpPr>
        <p:spPr>
          <a:xfrm flipV="1">
            <a:off x="1535236" y="1939285"/>
            <a:ext cx="1799760" cy="95300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D82F0F8-5589-4CEB-9B12-7D6E3E8C6073}"/>
              </a:ext>
            </a:extLst>
          </p:cNvPr>
          <p:cNvCxnSpPr>
            <a:cxnSpLocks/>
            <a:endCxn id="20" idx="4"/>
          </p:cNvCxnSpPr>
          <p:nvPr/>
        </p:nvCxnSpPr>
        <p:spPr>
          <a:xfrm flipV="1">
            <a:off x="9133230" y="2012999"/>
            <a:ext cx="1" cy="113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785EBA92-9963-4F70-8421-5EC6E0DAAA06}"/>
              </a:ext>
            </a:extLst>
          </p:cNvPr>
          <p:cNvSpPr/>
          <p:nvPr/>
        </p:nvSpPr>
        <p:spPr>
          <a:xfrm>
            <a:off x="3218075" y="1358296"/>
            <a:ext cx="1162311" cy="648019"/>
          </a:xfrm>
          <a:prstGeom prst="ellipse">
            <a:avLst/>
          </a:prstGeom>
          <a:noFill/>
          <a:ln w="57150">
            <a:solidFill>
              <a:srgbClr val="78A7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2FD021CE-B82C-45C5-A1EF-C234C7C61B0B}"/>
              </a:ext>
            </a:extLst>
          </p:cNvPr>
          <p:cNvSpPr/>
          <p:nvPr/>
        </p:nvSpPr>
        <p:spPr>
          <a:xfrm>
            <a:off x="8552075" y="1364980"/>
            <a:ext cx="1162311" cy="648019"/>
          </a:xfrm>
          <a:prstGeom prst="ellipse">
            <a:avLst/>
          </a:prstGeom>
          <a:noFill/>
          <a:ln w="57150">
            <a:solidFill>
              <a:srgbClr val="78A7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CAB3F18D-3012-4DB7-A1A0-A70985067AED}"/>
              </a:ext>
            </a:extLst>
          </p:cNvPr>
          <p:cNvSpPr/>
          <p:nvPr/>
        </p:nvSpPr>
        <p:spPr>
          <a:xfrm>
            <a:off x="7273223" y="1351727"/>
            <a:ext cx="1162311" cy="648019"/>
          </a:xfrm>
          <a:prstGeom prst="ellipse">
            <a:avLst/>
          </a:prstGeom>
          <a:noFill/>
          <a:ln w="57150">
            <a:solidFill>
              <a:srgbClr val="78A7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51A3898C-A777-496F-BC4C-B60DEAAB3A56}"/>
              </a:ext>
            </a:extLst>
          </p:cNvPr>
          <p:cNvSpPr/>
          <p:nvPr/>
        </p:nvSpPr>
        <p:spPr>
          <a:xfrm>
            <a:off x="6889568" y="3203251"/>
            <a:ext cx="1804963" cy="1463251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641DE56-718B-4B04-862B-15FE5E695E8B}"/>
              </a:ext>
            </a:extLst>
          </p:cNvPr>
          <p:cNvSpPr/>
          <p:nvPr/>
        </p:nvSpPr>
        <p:spPr>
          <a:xfrm>
            <a:off x="6924754" y="3216771"/>
            <a:ext cx="17345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ДОБАВЛЕНИЕ ЭФФЕКТОВ ПОЯВЛЕНИЯ БЛОКОВ НА СЛАЙДЕ</a:t>
            </a: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18E2B0D7-9E6F-49D2-B445-97561349ACA1}"/>
              </a:ext>
            </a:extLst>
          </p:cNvPr>
          <p:cNvCxnSpPr>
            <a:cxnSpLocks/>
          </p:cNvCxnSpPr>
          <p:nvPr/>
        </p:nvCxnSpPr>
        <p:spPr>
          <a:xfrm flipV="1">
            <a:off x="8102399" y="2012999"/>
            <a:ext cx="1" cy="113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525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11434623" cy="5325232"/>
          </a:xfrm>
          <a:prstGeom prst="roundRect">
            <a:avLst/>
          </a:prstGeom>
          <a:solidFill>
            <a:srgbClr val="0070C0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014498" y="713050"/>
            <a:ext cx="64112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50800"/>
                <a:solidFill>
                  <a:schemeClr val="bg1"/>
                </a:solidFill>
                <a:cs typeface="Times New Roman" pitchFamily="18" charset="0"/>
              </a:rPr>
              <a:t>НАСТРОЙКА ПОКАЗА СЛАЙДОВ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754B63A-CCC3-4CAB-82A7-1626421C0A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533" y="1297825"/>
            <a:ext cx="5518714" cy="452292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1924E29-5E6C-4400-A05E-835C70920A4D}"/>
              </a:ext>
            </a:extLst>
          </p:cNvPr>
          <p:cNvSpPr/>
          <p:nvPr/>
        </p:nvSpPr>
        <p:spPr>
          <a:xfrm>
            <a:off x="500926" y="2892289"/>
            <a:ext cx="1799760" cy="95673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7F7506-535B-43B7-B920-053791365A5D}"/>
              </a:ext>
            </a:extLst>
          </p:cNvPr>
          <p:cNvSpPr/>
          <p:nvPr/>
        </p:nvSpPr>
        <p:spPr>
          <a:xfrm>
            <a:off x="551096" y="2938806"/>
            <a:ext cx="1699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УСТАНОВКА ДЛЯ ПОКАЗА СЛАЙДОВ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BC664F1-DB66-4F68-8001-F5ADA75B0301}"/>
              </a:ext>
            </a:extLst>
          </p:cNvPr>
          <p:cNvCxnSpPr>
            <a:cxnSpLocks/>
          </p:cNvCxnSpPr>
          <p:nvPr/>
        </p:nvCxnSpPr>
        <p:spPr>
          <a:xfrm flipV="1">
            <a:off x="1535236" y="1935556"/>
            <a:ext cx="1498909" cy="95673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785EBA92-9963-4F70-8421-5EC6E0DAAA06}"/>
              </a:ext>
            </a:extLst>
          </p:cNvPr>
          <p:cNvSpPr/>
          <p:nvPr/>
        </p:nvSpPr>
        <p:spPr>
          <a:xfrm>
            <a:off x="2886635" y="1358296"/>
            <a:ext cx="2008094" cy="648019"/>
          </a:xfrm>
          <a:prstGeom prst="ellipse">
            <a:avLst/>
          </a:prstGeom>
          <a:noFill/>
          <a:ln w="57150">
            <a:solidFill>
              <a:srgbClr val="78A7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2958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</TotalTime>
  <Words>562</Words>
  <Application>Microsoft Office PowerPoint</Application>
  <PresentationFormat>Широкоэкранный</PresentationFormat>
  <Paragraphs>141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Тема Office</vt:lpstr>
      <vt:lpstr>СОЗДАНИЕ ПРЕЗЕНТАЦИЙ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Возможности  ГБУДО «ЦМИНК «КВАНТОРИУМ»  в рамках развития  партнерских взаимоотношений  c национальным центром  промышленного дизайна и инноваций  2050. LAB</dc:title>
  <dc:creator>Мария Бурнаева</dc:creator>
  <cp:lastModifiedBy>Мария Бурнаева</cp:lastModifiedBy>
  <cp:revision>93</cp:revision>
  <dcterms:created xsi:type="dcterms:W3CDTF">2025-06-08T07:23:24Z</dcterms:created>
  <dcterms:modified xsi:type="dcterms:W3CDTF">2026-07-21T18:54:21Z</dcterms:modified>
</cp:coreProperties>
</file>